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1"/>
  </p:handoutMasterIdLst>
  <p:sldIdLst>
    <p:sldId id="256" r:id="rId2"/>
    <p:sldId id="257" r:id="rId3"/>
    <p:sldId id="268" r:id="rId4"/>
    <p:sldId id="266" r:id="rId5"/>
    <p:sldId id="267" r:id="rId6"/>
    <p:sldId id="258" r:id="rId7"/>
    <p:sldId id="269" r:id="rId8"/>
    <p:sldId id="259" r:id="rId9"/>
    <p:sldId id="260" r:id="rId10"/>
    <p:sldId id="274" r:id="rId11"/>
    <p:sldId id="289" r:id="rId12"/>
    <p:sldId id="277" r:id="rId13"/>
    <p:sldId id="294" r:id="rId14"/>
    <p:sldId id="264" r:id="rId15"/>
    <p:sldId id="261" r:id="rId16"/>
    <p:sldId id="293" r:id="rId17"/>
    <p:sldId id="273" r:id="rId18"/>
    <p:sldId id="275" r:id="rId19"/>
    <p:sldId id="276" r:id="rId20"/>
    <p:sldId id="278" r:id="rId21"/>
    <p:sldId id="279" r:id="rId22"/>
    <p:sldId id="262" r:id="rId23"/>
    <p:sldId id="270" r:id="rId24"/>
    <p:sldId id="263" r:id="rId25"/>
    <p:sldId id="288" r:id="rId26"/>
    <p:sldId id="280" r:id="rId27"/>
    <p:sldId id="271" r:id="rId28"/>
    <p:sldId id="283" r:id="rId29"/>
    <p:sldId id="284" r:id="rId30"/>
    <p:sldId id="285" r:id="rId31"/>
    <p:sldId id="286" r:id="rId32"/>
    <p:sldId id="272" r:id="rId33"/>
    <p:sldId id="287" r:id="rId34"/>
    <p:sldId id="265" r:id="rId35"/>
    <p:sldId id="290" r:id="rId36"/>
    <p:sldId id="291" r:id="rId37"/>
    <p:sldId id="292" r:id="rId38"/>
    <p:sldId id="281" r:id="rId39"/>
    <p:sldId id="282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4894" autoAdjust="0"/>
    <p:restoredTop sz="94652" autoAdjust="0"/>
  </p:normalViewPr>
  <p:slideViewPr>
    <p:cSldViewPr>
      <p:cViewPr varScale="1">
        <p:scale>
          <a:sx n="96" d="100"/>
          <a:sy n="96" d="100"/>
        </p:scale>
        <p:origin x="-375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9299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2F3E5-E54A-4CAD-ABF1-373AE56A3568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BCFDD-4DA8-4B04-AFDA-78779608ED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E108087-0D94-439E-AAD8-34AC3D702322}" type="datetimeFigureOut">
              <a:rPr lang="en-US" smtClean="0"/>
              <a:pPr/>
              <a:t>10/19/2018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D336871B-1805-424D-B6A1-4DD73F203A1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ip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llydiabetes.com/_assets/pdf/ld90766_carbguide.pdf" TargetMode="External"/><Relationship Id="rId2" Type="http://schemas.openxmlformats.org/officeDocument/2006/relationships/hyperlink" Target="https://www.cdc.gov/diabetes/managing/eat-well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1.nichd.nih.gov/publications/pubs/Documents/managing_gestational_diabetes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Gestational Diabetes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 err="1" smtClean="0"/>
              <a:t>Tauni</a:t>
            </a:r>
            <a:r>
              <a:rPr lang="en-US" dirty="0" smtClean="0"/>
              <a:t> </a:t>
            </a:r>
            <a:r>
              <a:rPr lang="en-US" dirty="0" err="1" smtClean="0"/>
              <a:t>Rowberry</a:t>
            </a:r>
            <a:r>
              <a:rPr lang="en-US" dirty="0" smtClean="0"/>
              <a:t> RN, FNP-C</a:t>
            </a:r>
            <a:endParaRPr lang="en-US" dirty="0"/>
          </a:p>
        </p:txBody>
      </p:sp>
      <p:pic>
        <p:nvPicPr>
          <p:cNvPr id="5" name="Picture 4" descr="New Logo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81800" y="4953000"/>
            <a:ext cx="2024063" cy="1643063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Gestational Diabetes (GDM)?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Any </a:t>
            </a:r>
            <a:r>
              <a:rPr lang="en-US" dirty="0"/>
              <a:t>degree of glucose intolerance with onset or first recognition during </a:t>
            </a:r>
            <a:r>
              <a:rPr lang="en-US" dirty="0" smtClean="0"/>
              <a:t>pregnancy</a:t>
            </a:r>
          </a:p>
          <a:p>
            <a:r>
              <a:rPr lang="en-US" dirty="0" smtClean="0"/>
              <a:t>Insulin resistance is a characteristic of all pregnancies, presumably based on the fetal-placental hormone production and release</a:t>
            </a:r>
          </a:p>
          <a:p>
            <a:r>
              <a:rPr lang="en-US" dirty="0" smtClean="0"/>
              <a:t>However, some are unable to sufficiently augment their insulin response, or are more insulin resistant than average, and develop hyperglycemia that is labeled </a:t>
            </a:r>
            <a:r>
              <a:rPr lang="en-US" dirty="0" err="1" smtClean="0"/>
              <a:t>gestastional</a:t>
            </a:r>
            <a:r>
              <a:rPr lang="en-US" dirty="0" smtClean="0"/>
              <a:t> diabetes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0" y="61722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American Diabetes Association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Insulin needs in pregnancy</a:t>
            </a:r>
            <a:endParaRPr lang="en-US" dirty="0"/>
          </a:p>
        </p:txBody>
      </p:sp>
      <p:pic>
        <p:nvPicPr>
          <p:cNvPr id="4" name="Content Placeholder 3" descr="Typical-Insulin-Requirement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1828800"/>
            <a:ext cx="5366465" cy="3156744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9200" y="2133600"/>
            <a:ext cx="5841384" cy="31894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1295400"/>
            <a:ext cx="2362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Insulin is the key to allow sugar through the door into the cell</a:t>
            </a:r>
          </a:p>
          <a:p>
            <a:pPr algn="ctr"/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>
            <a:off x="1371600" y="2438400"/>
            <a:ext cx="1447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57600" y="1524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cell needs the sugar for energy</a:t>
            </a:r>
          </a:p>
          <a:p>
            <a:pPr algn="ctr"/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 rot="1864892">
            <a:off x="5015535" y="2145858"/>
            <a:ext cx="5334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172200" y="297180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Sugar travels in the blood</a:t>
            </a:r>
          </a:p>
          <a:p>
            <a:pPr algn="ctr"/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 rot="3683743">
            <a:off x="5849852" y="3304834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7749"/>
          <a:stretch/>
        </p:blipFill>
        <p:spPr>
          <a:xfrm>
            <a:off x="2514600" y="1752600"/>
            <a:ext cx="3248468" cy="2903066"/>
          </a:xfrm>
        </p:spPr>
      </p:pic>
      <p:sp>
        <p:nvSpPr>
          <p:cNvPr id="5" name="TextBox 4"/>
          <p:cNvSpPr txBox="1"/>
          <p:nvPr/>
        </p:nvSpPr>
        <p:spPr>
          <a:xfrm rot="911004">
            <a:off x="304634" y="435955"/>
            <a:ext cx="2362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Insulin is the key to allow sugar through the door into the cell</a:t>
            </a:r>
          </a:p>
          <a:p>
            <a:pPr algn="ctr"/>
            <a:endParaRPr lang="en-US" dirty="0"/>
          </a:p>
        </p:txBody>
      </p:sp>
      <p:sp>
        <p:nvSpPr>
          <p:cNvPr id="6" name="Right Arrow 5"/>
          <p:cNvSpPr/>
          <p:nvPr/>
        </p:nvSpPr>
        <p:spPr>
          <a:xfrm rot="911004">
            <a:off x="1066634" y="1578955"/>
            <a:ext cx="1447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962400" y="13716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The cell needs the sugar for energy</a:t>
            </a:r>
          </a:p>
          <a:p>
            <a:pPr algn="ctr"/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 rot="1864892">
            <a:off x="5320335" y="1993458"/>
            <a:ext cx="533400" cy="6858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172200" y="2971800"/>
            <a:ext cx="17526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Sugar travels in the blood.</a:t>
            </a:r>
          </a:p>
          <a:p>
            <a:pPr algn="ctr"/>
            <a:r>
              <a:rPr lang="en-US" dirty="0" smtClean="0"/>
              <a:t>(Now increased due to the insulin resistance)</a:t>
            </a:r>
          </a:p>
          <a:p>
            <a:pPr algn="ctr"/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 rot="3683743">
            <a:off x="5849852" y="3304834"/>
            <a:ext cx="3810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9677022">
            <a:off x="685800" y="2971800"/>
            <a:ext cx="1828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key can’t open the door</a:t>
            </a:r>
          </a:p>
          <a:p>
            <a:endParaRPr lang="en-US" dirty="0"/>
          </a:p>
        </p:txBody>
      </p:sp>
      <p:sp>
        <p:nvSpPr>
          <p:cNvPr id="12" name="Right Arrow 11"/>
          <p:cNvSpPr/>
          <p:nvPr/>
        </p:nvSpPr>
        <p:spPr>
          <a:xfrm rot="19612044">
            <a:off x="2150471" y="2737909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Risk Factors for GDM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Obesity</a:t>
            </a:r>
          </a:p>
          <a:p>
            <a:r>
              <a:rPr lang="en-US" dirty="0" smtClean="0"/>
              <a:t>History of GDM</a:t>
            </a:r>
          </a:p>
          <a:p>
            <a:r>
              <a:rPr lang="en-US" dirty="0" smtClean="0"/>
              <a:t>Strong family history of diabetes</a:t>
            </a:r>
          </a:p>
          <a:p>
            <a:r>
              <a:rPr lang="en-US" dirty="0" smtClean="0"/>
              <a:t>History of Insulin Resistance</a:t>
            </a:r>
          </a:p>
          <a:p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Macrosomia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3581400" y="1981200"/>
            <a:ext cx="4644417" cy="2618581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GDM and You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Polyhydramnios</a:t>
            </a:r>
            <a:endParaRPr lang="en-US" dirty="0" smtClean="0"/>
          </a:p>
          <a:p>
            <a:pPr lvl="1"/>
            <a:r>
              <a:rPr lang="en-US" dirty="0" smtClean="0"/>
              <a:t>Increased fluid around baby</a:t>
            </a:r>
          </a:p>
          <a:p>
            <a:r>
              <a:rPr lang="en-US" dirty="0" smtClean="0"/>
              <a:t>Risk for infection</a:t>
            </a:r>
          </a:p>
          <a:p>
            <a:pPr lvl="1"/>
            <a:r>
              <a:rPr lang="en-US" dirty="0" smtClean="0"/>
              <a:t>Bladder, kidney, and vaginal</a:t>
            </a:r>
          </a:p>
          <a:p>
            <a:r>
              <a:rPr lang="en-US" dirty="0" smtClean="0"/>
              <a:t>Hypertensive blood pressure disorders</a:t>
            </a:r>
          </a:p>
          <a:p>
            <a:pPr lvl="1"/>
            <a:r>
              <a:rPr lang="en-US" dirty="0" smtClean="0"/>
              <a:t>Pre-</a:t>
            </a:r>
            <a:r>
              <a:rPr lang="en-US" dirty="0" err="1" smtClean="0"/>
              <a:t>eclampsia</a:t>
            </a:r>
            <a:r>
              <a:rPr lang="en-US" dirty="0" smtClean="0"/>
              <a:t> more common</a:t>
            </a:r>
          </a:p>
          <a:p>
            <a:r>
              <a:rPr lang="en-US" dirty="0" smtClean="0"/>
              <a:t>Increased chance of      C-Section</a:t>
            </a:r>
          </a:p>
          <a:p>
            <a:pPr lvl="1"/>
            <a:r>
              <a:rPr lang="en-US" dirty="0" smtClean="0"/>
              <a:t>Due to large baby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Possible complications of GDM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Macrosomia</a:t>
            </a:r>
            <a:r>
              <a:rPr lang="en-US" dirty="0" smtClean="0"/>
              <a:t> (Large Baby)</a:t>
            </a:r>
          </a:p>
          <a:p>
            <a:pPr lvl="1"/>
            <a:r>
              <a:rPr lang="en-US" dirty="0" smtClean="0"/>
              <a:t>Baby with increased weight at shoulders and abdomen</a:t>
            </a:r>
          </a:p>
          <a:p>
            <a:pPr lvl="1"/>
            <a:r>
              <a:rPr lang="en-US" dirty="0" smtClean="0"/>
              <a:t>Birth injury (Shoulder </a:t>
            </a:r>
            <a:r>
              <a:rPr lang="en-US" dirty="0" err="1" smtClean="0"/>
              <a:t>dystocia</a:t>
            </a:r>
            <a:r>
              <a:rPr lang="en-US" dirty="0" smtClean="0"/>
              <a:t>)</a:t>
            </a:r>
          </a:p>
          <a:p>
            <a:r>
              <a:rPr lang="en-US" dirty="0" smtClean="0"/>
              <a:t>Preterm birth</a:t>
            </a:r>
          </a:p>
          <a:p>
            <a:r>
              <a:rPr lang="en-US" dirty="0" smtClean="0"/>
              <a:t>Neonatal hypoglycemia</a:t>
            </a:r>
          </a:p>
          <a:p>
            <a:pPr lvl="1"/>
            <a:r>
              <a:rPr lang="en-US" dirty="0" smtClean="0"/>
              <a:t>Baby keeps making extra insulin due to mom’s high blood sugars during pregnancy, which after birth can cause a low blood sugar</a:t>
            </a:r>
          </a:p>
          <a:p>
            <a:r>
              <a:rPr lang="en-US" dirty="0" smtClean="0"/>
              <a:t>Respiratory Distress</a:t>
            </a:r>
          </a:p>
          <a:p>
            <a:pPr lvl="1"/>
            <a:r>
              <a:rPr lang="en-US" dirty="0" smtClean="0"/>
              <a:t>Delay in lung maturity</a:t>
            </a:r>
          </a:p>
          <a:p>
            <a:r>
              <a:rPr lang="en-US" dirty="0" smtClean="0"/>
              <a:t>Jaundice</a:t>
            </a:r>
          </a:p>
          <a:p>
            <a:pPr lvl="1"/>
            <a:r>
              <a:rPr lang="en-US" dirty="0" smtClean="0"/>
              <a:t>Yellowing of the skin/eyes if the liver is affected</a:t>
            </a:r>
            <a:endParaRPr lang="en-US" dirty="0"/>
          </a:p>
          <a:p>
            <a:r>
              <a:rPr lang="en-US" dirty="0" smtClean="0"/>
              <a:t>Stillbirth due to consistent high blood sugars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Treatment of GDM and prevention of problems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Good control of your blood sugars</a:t>
            </a:r>
          </a:p>
          <a:p>
            <a:r>
              <a:rPr lang="en-US" dirty="0" smtClean="0"/>
              <a:t>Medical Nutrition Therapy</a:t>
            </a:r>
          </a:p>
          <a:p>
            <a:r>
              <a:rPr lang="en-US" dirty="0" smtClean="0"/>
              <a:t>Exercise</a:t>
            </a:r>
          </a:p>
          <a:p>
            <a:r>
              <a:rPr lang="en-US" dirty="0" smtClean="0"/>
              <a:t>Medication Therapy</a:t>
            </a:r>
          </a:p>
          <a:p>
            <a:pPr lvl="1"/>
            <a:r>
              <a:rPr lang="en-US" dirty="0" smtClean="0"/>
              <a:t>Oral treatment</a:t>
            </a:r>
          </a:p>
          <a:p>
            <a:pPr lvl="1"/>
            <a:r>
              <a:rPr lang="en-US" dirty="0" smtClean="0"/>
              <a:t>Insulin</a:t>
            </a:r>
          </a:p>
          <a:p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sugar monitoring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1054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Blood sugar will be tested at least 4 times per day</a:t>
            </a:r>
          </a:p>
          <a:p>
            <a:pPr lvl="1"/>
            <a:r>
              <a:rPr lang="en-US" dirty="0" smtClean="0"/>
              <a:t>Fasting (when you wake up or 8 hrs since last meal)</a:t>
            </a:r>
          </a:p>
          <a:p>
            <a:pPr lvl="1"/>
            <a:r>
              <a:rPr lang="en-US" dirty="0" smtClean="0"/>
              <a:t>1 hour after breakfast</a:t>
            </a:r>
          </a:p>
          <a:p>
            <a:pPr lvl="1"/>
            <a:r>
              <a:rPr lang="en-US" dirty="0" smtClean="0"/>
              <a:t>1 hour after  lunch</a:t>
            </a:r>
          </a:p>
          <a:p>
            <a:pPr lvl="1"/>
            <a:r>
              <a:rPr lang="en-US" dirty="0" smtClean="0"/>
              <a:t>1 hour after dinner</a:t>
            </a:r>
          </a:p>
          <a:p>
            <a:r>
              <a:rPr lang="en-US" dirty="0" smtClean="0"/>
              <a:t>Target Levels</a:t>
            </a:r>
          </a:p>
          <a:p>
            <a:pPr lvl="1"/>
            <a:r>
              <a:rPr lang="en-US" dirty="0" smtClean="0"/>
              <a:t>Fasting: less than 95 mg/dl</a:t>
            </a:r>
          </a:p>
          <a:p>
            <a:pPr lvl="1"/>
            <a:r>
              <a:rPr lang="en-US" dirty="0" smtClean="0"/>
              <a:t>1 hour: less than 130-140</a:t>
            </a:r>
          </a:p>
          <a:p>
            <a:pPr lvl="1"/>
            <a:r>
              <a:rPr lang="en-US" dirty="0" smtClean="0"/>
              <a:t>2 hour: less than 120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Content Placeholder 4" descr="Pregnancy-glucose-monitoring-small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486400" y="1524000"/>
            <a:ext cx="2286000" cy="3417570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500" dirty="0" smtClean="0"/>
              <a:t>TIPS</a:t>
            </a:r>
            <a:endParaRPr lang="en-US" sz="2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91000" y="685800"/>
            <a:ext cx="3520440" cy="457200"/>
          </a:xfrm>
        </p:spPr>
        <p:txBody>
          <a:bodyPr/>
          <a:lstStyle/>
          <a:p>
            <a:r>
              <a:rPr lang="en-US" dirty="0" smtClean="0"/>
              <a:t>If Blood Glucose less than &lt;70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191000" y="1371600"/>
            <a:ext cx="3520440" cy="41148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-Take 15-20 gm sugar (4oz juice/soda, 8oz milk, 1T honey)</a:t>
            </a:r>
          </a:p>
          <a:p>
            <a:r>
              <a:rPr lang="en-US" dirty="0" smtClean="0"/>
              <a:t>-Wait 15 min and recheck blood sugar, if still low, repeat</a:t>
            </a:r>
          </a:p>
          <a:p>
            <a:r>
              <a:rPr lang="en-US" dirty="0" smtClean="0"/>
              <a:t>-Once returns to normal range, eat snack or meal</a:t>
            </a:r>
          </a:p>
          <a:p>
            <a:r>
              <a:rPr lang="en-US" dirty="0" smtClean="0"/>
              <a:t>-When you’ve used these steps, call office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457200" y="1676400"/>
            <a:ext cx="3520440" cy="4114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Goal Ranges: </a:t>
            </a:r>
          </a:p>
          <a:p>
            <a:pPr lvl="1"/>
            <a:r>
              <a:rPr lang="en-US" dirty="0" smtClean="0"/>
              <a:t>Fasting: 70-90 </a:t>
            </a:r>
          </a:p>
          <a:p>
            <a:pPr lvl="1"/>
            <a:r>
              <a:rPr lang="en-US" dirty="0" smtClean="0"/>
              <a:t>Meals:  1 Hour&lt; 130       2 hour &lt;120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A lot of learning is involved, please call if you have any questions or concerns.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Logging and reporting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will log your blood sugars and turn in your log weekly (patient portal preferred)</a:t>
            </a:r>
          </a:p>
          <a:p>
            <a:r>
              <a:rPr lang="en-US" dirty="0" smtClean="0"/>
              <a:t>Please put notes for any reason you think a blood sugar may have been out of normal range</a:t>
            </a:r>
          </a:p>
          <a:p>
            <a:r>
              <a:rPr lang="en-US" dirty="0" smtClean="0"/>
              <a:t>Please use the patient portal to import your numbers weekly (other option fax)</a:t>
            </a:r>
          </a:p>
          <a:p>
            <a:r>
              <a:rPr lang="en-US" dirty="0" smtClean="0"/>
              <a:t>Bring your paper log to your appointments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76200" y="304800"/>
          <a:ext cx="7924800" cy="6123710"/>
        </p:xfrm>
        <a:graphic>
          <a:graphicData uri="http://schemas.openxmlformats.org/presentationml/2006/ole">
            <p:oleObj spid="_x0000_s23553" name="Acrobat Document" r:id="rId3" imgW="3771928" imgH="2914671" progId="AcroExch.Document.DC">
              <p:embed/>
            </p:oleObj>
          </a:graphicData>
        </a:graphic>
      </p:graphicFrame>
    </p:spTree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Factors that Affect Blood Glucose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Stress</a:t>
            </a:r>
          </a:p>
          <a:p>
            <a:r>
              <a:rPr lang="en-US" dirty="0" smtClean="0"/>
              <a:t>Time of Day</a:t>
            </a:r>
          </a:p>
          <a:p>
            <a:pPr lvl="1"/>
            <a:r>
              <a:rPr lang="en-US" dirty="0" smtClean="0"/>
              <a:t>High blood glucose levels after breakfast common in GDM</a:t>
            </a:r>
          </a:p>
          <a:p>
            <a:r>
              <a:rPr lang="en-US" dirty="0" smtClean="0"/>
              <a:t>Exercise</a:t>
            </a:r>
          </a:p>
          <a:p>
            <a:pPr lvl="1"/>
            <a:r>
              <a:rPr lang="en-US" dirty="0" smtClean="0"/>
              <a:t>Decreases sugar levels</a:t>
            </a:r>
          </a:p>
          <a:p>
            <a:r>
              <a:rPr lang="en-US" dirty="0" smtClean="0"/>
              <a:t>Carbohydrate intake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Medical </a:t>
            </a:r>
            <a:r>
              <a:rPr lang="en-US" smtClean="0"/>
              <a:t>Nutrition Therapy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Eat 3 small meals per day with 3 snacks</a:t>
            </a:r>
          </a:p>
          <a:p>
            <a:r>
              <a:rPr lang="en-US" dirty="0" smtClean="0"/>
              <a:t>Eat every 2-4 hours</a:t>
            </a:r>
          </a:p>
          <a:p>
            <a:r>
              <a:rPr lang="en-US" dirty="0" smtClean="0"/>
              <a:t>About 1800 cal (may need to be figured specific for you)</a:t>
            </a:r>
          </a:p>
          <a:p>
            <a:r>
              <a:rPr lang="en-US" dirty="0" smtClean="0"/>
              <a:t>Carbohydrates- recommended 175 gm/day in 2</a:t>
            </a:r>
            <a:r>
              <a:rPr lang="en-US" baseline="30000" dirty="0" smtClean="0"/>
              <a:t>nd</a:t>
            </a:r>
            <a:r>
              <a:rPr lang="en-US" dirty="0" smtClean="0"/>
              <a:t> and 3</a:t>
            </a:r>
            <a:r>
              <a:rPr lang="en-US" baseline="30000" dirty="0" smtClean="0"/>
              <a:t>rd</a:t>
            </a:r>
            <a:r>
              <a:rPr lang="en-US" dirty="0" smtClean="0"/>
              <a:t> Trimester</a:t>
            </a:r>
          </a:p>
          <a:p>
            <a:r>
              <a:rPr lang="en-US" dirty="0" smtClean="0"/>
              <a:t>Protein at every meal and snack </a:t>
            </a:r>
          </a:p>
          <a:p>
            <a:r>
              <a:rPr lang="en-US" dirty="0" smtClean="0"/>
              <a:t>Healthy Fats</a:t>
            </a:r>
          </a:p>
          <a:p>
            <a:r>
              <a:rPr lang="en-US" dirty="0" smtClean="0"/>
              <a:t>Consistency</a:t>
            </a:r>
          </a:p>
          <a:p>
            <a:r>
              <a:rPr lang="en-US" dirty="0" smtClean="0"/>
              <a:t>Drink Water 64-100 oz per day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Carb</a:t>
            </a:r>
            <a:r>
              <a:rPr lang="en-US" dirty="0" smtClean="0"/>
              <a:t> guidelines +/- 5 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9800" y="3124200"/>
            <a:ext cx="3520440" cy="4525963"/>
          </a:xfrm>
        </p:spPr>
        <p:txBody>
          <a:bodyPr/>
          <a:lstStyle/>
          <a:p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152400" y="1600200"/>
          <a:ext cx="7924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  <a:gridCol w="1320800"/>
              </a:tblGrid>
              <a:tr h="946076">
                <a:tc>
                  <a:txBody>
                    <a:bodyPr/>
                    <a:lstStyle/>
                    <a:p>
                      <a:r>
                        <a:rPr lang="en-US" dirty="0" smtClean="0"/>
                        <a:t>Breakfast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Snack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Lunch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Snack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Dinner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Snack</a:t>
                      </a:r>
                      <a:endParaRPr lang="en-US" dirty="0"/>
                    </a:p>
                  </a:txBody>
                  <a:tcPr/>
                </a:tc>
              </a:tr>
              <a:tr h="425524"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20-30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regnant exercis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3400" y="1447800"/>
            <a:ext cx="7013575" cy="4669872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19600" cy="4525963"/>
          </a:xfrm>
        </p:spPr>
        <p:txBody>
          <a:bodyPr/>
          <a:lstStyle/>
          <a:p>
            <a:r>
              <a:rPr lang="en-US" dirty="0" smtClean="0"/>
              <a:t>Goal 30 minutes daily</a:t>
            </a:r>
          </a:p>
          <a:p>
            <a:pPr lvl="1"/>
            <a:r>
              <a:rPr lang="en-US" dirty="0" smtClean="0"/>
              <a:t>Okay to break down into 10 minutes 3x/day</a:t>
            </a:r>
          </a:p>
          <a:p>
            <a:r>
              <a:rPr lang="en-US" dirty="0" smtClean="0"/>
              <a:t>Avoid contact sports or activities with risk of falling</a:t>
            </a:r>
          </a:p>
          <a:p>
            <a:r>
              <a:rPr lang="en-US" dirty="0" smtClean="0"/>
              <a:t>Many online “at home pregnancy workout</a:t>
            </a:r>
            <a:r>
              <a:rPr lang="en-US" smtClean="0"/>
              <a:t>” videos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172200" y="5867400"/>
            <a:ext cx="2209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 smtClean="0"/>
              <a:t>steve</a:t>
            </a:r>
            <a:r>
              <a:rPr lang="en-US" sz="800" dirty="0" smtClean="0"/>
              <a:t> </a:t>
            </a:r>
            <a:r>
              <a:rPr lang="en-US" sz="800" dirty="0" err="1" smtClean="0"/>
              <a:t>cole</a:t>
            </a:r>
            <a:r>
              <a:rPr lang="en-US" sz="800" dirty="0" smtClean="0"/>
              <a:t> images/Getty</a:t>
            </a:r>
            <a:endParaRPr lang="en-US" sz="8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sulin in Pre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67200" y="3352800"/>
            <a:ext cx="3810000" cy="2857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Medication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half of the blood sugars are higher than desired in a determined timed period- you will need medication 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Insulin (Preferred) or an Oral </a:t>
            </a:r>
          </a:p>
          <a:p>
            <a:pPr>
              <a:buNone/>
            </a:pPr>
            <a:r>
              <a:rPr lang="en-US" dirty="0" smtClean="0"/>
              <a:t>	Agent (</a:t>
            </a:r>
            <a:r>
              <a:rPr lang="en-US" dirty="0" err="1" smtClean="0"/>
              <a:t>Metformin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Determined by the provider</a:t>
            </a:r>
          </a:p>
          <a:p>
            <a:pPr lvl="1"/>
            <a:r>
              <a:rPr lang="en-US" dirty="0" smtClean="0"/>
              <a:t>Insulin does not cross the </a:t>
            </a:r>
          </a:p>
          <a:p>
            <a:pPr lvl="1">
              <a:buNone/>
            </a:pPr>
            <a:r>
              <a:rPr lang="en-US" dirty="0" smtClean="0"/>
              <a:t>	placenta</a:t>
            </a:r>
          </a:p>
          <a:p>
            <a:pPr lvl="1"/>
            <a:r>
              <a:rPr lang="en-US" dirty="0" err="1" smtClean="0"/>
              <a:t>Metformin</a:t>
            </a:r>
            <a:r>
              <a:rPr lang="en-US" dirty="0" smtClean="0"/>
              <a:t> helps the body utilize </a:t>
            </a:r>
          </a:p>
          <a:p>
            <a:pPr lvl="1">
              <a:buNone/>
            </a:pPr>
            <a:r>
              <a:rPr lang="en-US" dirty="0" smtClean="0"/>
              <a:t>	the existing insulin and is safe in </a:t>
            </a:r>
          </a:p>
          <a:p>
            <a:pPr lvl="1">
              <a:buNone/>
            </a:pPr>
            <a:r>
              <a:rPr lang="en-US" dirty="0" smtClean="0"/>
              <a:t>	pregnancy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Prenatal 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Growth US</a:t>
            </a:r>
          </a:p>
          <a:p>
            <a:pPr lvl="1"/>
            <a:r>
              <a:rPr lang="en-US" dirty="0" smtClean="0"/>
              <a:t>Every 4 weeks until delivery (28, 32, 36)</a:t>
            </a:r>
          </a:p>
          <a:p>
            <a:r>
              <a:rPr lang="en-US" dirty="0" smtClean="0"/>
              <a:t>NST (Non-stress test)</a:t>
            </a:r>
          </a:p>
          <a:p>
            <a:pPr lvl="1"/>
            <a:r>
              <a:rPr lang="en-US" dirty="0" smtClean="0"/>
              <a:t>Monitor connected with a belt that tells the baby’s heart rate</a:t>
            </a:r>
          </a:p>
          <a:p>
            <a:pPr lvl="1"/>
            <a:r>
              <a:rPr lang="en-US" dirty="0" smtClean="0"/>
              <a:t>1-2 times per week determined </a:t>
            </a:r>
            <a:r>
              <a:rPr lang="en-US" smtClean="0"/>
              <a:t>by provider </a:t>
            </a:r>
            <a:r>
              <a:rPr lang="en-US" dirty="0" smtClean="0"/>
              <a:t>starting at 36 weeks (32 weeks if on insulin)</a:t>
            </a:r>
          </a:p>
          <a:p>
            <a:r>
              <a:rPr lang="en-US" dirty="0" smtClean="0"/>
              <a:t>AFI (Amniotic Fluid Index)</a:t>
            </a:r>
          </a:p>
          <a:p>
            <a:pPr lvl="1"/>
            <a:r>
              <a:rPr lang="en-US" dirty="0" smtClean="0"/>
              <a:t>Limited US to look at fluid level around baby</a:t>
            </a:r>
          </a:p>
          <a:p>
            <a:pPr lvl="1"/>
            <a:r>
              <a:rPr lang="en-US" dirty="0" smtClean="0"/>
              <a:t>Weekly at 36 weeks (32 weeks if on insulin)</a:t>
            </a:r>
          </a:p>
          <a:p>
            <a:r>
              <a:rPr lang="en-US" dirty="0" smtClean="0"/>
              <a:t>Kick counts daily</a:t>
            </a:r>
          </a:p>
          <a:p>
            <a:r>
              <a:rPr lang="en-US" dirty="0" smtClean="0"/>
              <a:t>Delivery goal about 39-40 weeks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 and 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Blood sugars will be monitored and managed by L&amp;D nurse under direction of your Provider</a:t>
            </a:r>
          </a:p>
          <a:p>
            <a:r>
              <a:rPr lang="en-US" dirty="0" smtClean="0"/>
              <a:t>Baby’s blood sugar will be checked after delivery to watch for low blood sugar and will be managed by the Pediatrician</a:t>
            </a:r>
          </a:p>
          <a:p>
            <a:r>
              <a:rPr lang="en-US" dirty="0" smtClean="0"/>
              <a:t>After Delivery your blood sugars usually return to normal</a:t>
            </a:r>
          </a:p>
          <a:p>
            <a:r>
              <a:rPr lang="en-US" dirty="0" smtClean="0"/>
              <a:t>Breastfeeding is encouraged due to benefits for mom and baby</a:t>
            </a:r>
          </a:p>
          <a:p>
            <a:pPr lvl="1"/>
            <a:r>
              <a:rPr lang="en-US" dirty="0" smtClean="0"/>
              <a:t>Lower risk of diabetes in mom</a:t>
            </a:r>
          </a:p>
          <a:p>
            <a:pPr lvl="1"/>
            <a:r>
              <a:rPr lang="en-US" dirty="0" smtClean="0"/>
              <a:t>Possible weight loss in mom and decrease chance of obesity in infant through lifetime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Risk  and Prevention of diabetes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risk of Diabetes is 40-60% after having GDM in your lifetime</a:t>
            </a:r>
          </a:p>
          <a:p>
            <a:r>
              <a:rPr lang="en-US" dirty="0" smtClean="0"/>
              <a:t>At 6-12 weeks after delivery you should have a 75 gm 2 hour GTT (glucose tolerance test)</a:t>
            </a:r>
          </a:p>
          <a:p>
            <a:pPr lvl="1"/>
            <a:r>
              <a:rPr lang="en-US" dirty="0" smtClean="0"/>
              <a:t>Some providers may choose a different testing method</a:t>
            </a:r>
          </a:p>
          <a:p>
            <a:r>
              <a:rPr lang="en-US" dirty="0" smtClean="0"/>
              <a:t>Have testing to rule out diabetes every 1-3 years</a:t>
            </a:r>
          </a:p>
          <a:p>
            <a:r>
              <a:rPr lang="en-US" dirty="0" smtClean="0"/>
              <a:t>Continue healthy eating</a:t>
            </a:r>
          </a:p>
          <a:p>
            <a:r>
              <a:rPr lang="en-US" dirty="0" smtClean="0"/>
              <a:t>Continue exercise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25780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/>
              <a:t>May experience some weight loss with lifestyle changes then weight should stabilize</a:t>
            </a:r>
            <a:endParaRPr lang="en-US" sz="2000" dirty="0"/>
          </a:p>
        </p:txBody>
      </p:sp>
      <p:pic>
        <p:nvPicPr>
          <p:cNvPr id="4" name="Content Placeholder 3" descr="weight gai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381000"/>
            <a:ext cx="6305016" cy="4846638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"/>
            <a:ext cx="3520440" cy="4525963"/>
          </a:xfrm>
        </p:spPr>
        <p:txBody>
          <a:bodyPr/>
          <a:lstStyle/>
          <a:p>
            <a:r>
              <a:rPr lang="en-US" dirty="0" smtClean="0"/>
              <a:t>These break down into sugar and increase the blood sugar</a:t>
            </a:r>
          </a:p>
          <a:p>
            <a:r>
              <a:rPr lang="en-US" dirty="0" smtClean="0"/>
              <a:t>Need for some energy</a:t>
            </a:r>
            <a:endParaRPr lang="en-US" dirty="0"/>
          </a:p>
        </p:txBody>
      </p:sp>
      <p:pic>
        <p:nvPicPr>
          <p:cNvPr id="7" name="Content Placeholder 6" descr="Vegan_SimpleVsComplexCarbs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33400" y="3048000"/>
            <a:ext cx="7409587" cy="3276600"/>
          </a:xfrm>
        </p:spPr>
      </p:pic>
      <p:pic>
        <p:nvPicPr>
          <p:cNvPr id="4" name="Picture 3" descr="side-effects-carb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86200" y="228600"/>
            <a:ext cx="4088851" cy="2307431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/>
              <a:t>Carbohydrate </a:t>
            </a:r>
            <a:br>
              <a:rPr lang="en-US" dirty="0" smtClean="0"/>
            </a:br>
            <a:r>
              <a:rPr lang="en-US" dirty="0" smtClean="0"/>
              <a:t>Counting</a:t>
            </a:r>
            <a:endParaRPr lang="en-US" dirty="0"/>
          </a:p>
        </p:txBody>
      </p:sp>
      <p:pic>
        <p:nvPicPr>
          <p:cNvPr id="4" name="Content Placeholder 3" descr="Nutrition Label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38400" y="1600200"/>
            <a:ext cx="5053981" cy="4846638"/>
          </a:xfrm>
        </p:spPr>
      </p:pic>
      <p:sp>
        <p:nvSpPr>
          <p:cNvPr id="6" name="TextBox 5"/>
          <p:cNvSpPr txBox="1"/>
          <p:nvPr/>
        </p:nvSpPr>
        <p:spPr>
          <a:xfrm>
            <a:off x="533400" y="21336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Measurement cup or food scale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24400" y="457200"/>
            <a:ext cx="167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Total </a:t>
            </a:r>
            <a:r>
              <a:rPr lang="en-US" dirty="0" err="1" smtClean="0"/>
              <a:t>Carb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       Fiber</a:t>
            </a:r>
          </a:p>
          <a:p>
            <a:r>
              <a:rPr lang="en-US" dirty="0" smtClean="0"/>
              <a:t>   Net </a:t>
            </a:r>
            <a:r>
              <a:rPr lang="en-US" dirty="0" err="1" smtClean="0"/>
              <a:t>Carb</a:t>
            </a:r>
            <a:endParaRPr lang="en-US" dirty="0" smtClean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876800" y="1066800"/>
            <a:ext cx="10668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ight Arrow 11"/>
          <p:cNvSpPr/>
          <p:nvPr/>
        </p:nvSpPr>
        <p:spPr>
          <a:xfrm>
            <a:off x="1676400" y="3733800"/>
            <a:ext cx="685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1981200" y="3962400"/>
            <a:ext cx="381000" cy="4571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257800" y="4495800"/>
            <a:ext cx="16764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286000" y="1752600"/>
            <a:ext cx="23622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438400" y="3505200"/>
            <a:ext cx="1676400" cy="609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52400" y="3505200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Total </a:t>
            </a:r>
            <a:r>
              <a:rPr lang="en-US" dirty="0" err="1" smtClean="0"/>
              <a:t>Carb</a:t>
            </a:r>
            <a:r>
              <a:rPr lang="en-US" dirty="0" smtClean="0"/>
              <a:t> 37</a:t>
            </a:r>
          </a:p>
          <a:p>
            <a:pPr>
              <a:buFontTx/>
              <a:buChar char="-"/>
            </a:pPr>
            <a:r>
              <a:rPr lang="en-US" dirty="0" smtClean="0"/>
              <a:t>       Fiber  4</a:t>
            </a:r>
          </a:p>
          <a:p>
            <a:r>
              <a:rPr lang="en-US" dirty="0" smtClean="0"/>
              <a:t>   Net </a:t>
            </a:r>
            <a:r>
              <a:rPr lang="en-US" dirty="0" err="1" smtClean="0"/>
              <a:t>Carb</a:t>
            </a:r>
            <a:r>
              <a:rPr lang="en-US" dirty="0" smtClean="0"/>
              <a:t> 33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4114800"/>
            <a:ext cx="12954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Carbohydrate Servings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 serving is about 15 </a:t>
            </a:r>
            <a:r>
              <a:rPr lang="en-US" dirty="0" err="1" smtClean="0"/>
              <a:t>carbs</a:t>
            </a:r>
            <a:endParaRPr lang="en-US" dirty="0" smtClean="0"/>
          </a:p>
          <a:p>
            <a:r>
              <a:rPr lang="en-US" dirty="0" smtClean="0"/>
              <a:t>THE HALF RULE</a:t>
            </a:r>
          </a:p>
          <a:p>
            <a:pPr lvl="1"/>
            <a:r>
              <a:rPr lang="en-US" dirty="0" smtClean="0"/>
              <a:t>About ½c of most carbohydrate foods or ½ piece of fruit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EXCEPTIONS:</a:t>
            </a:r>
          </a:p>
          <a:p>
            <a:pPr lvl="2"/>
            <a:r>
              <a:rPr lang="en-US" dirty="0" smtClean="0"/>
              <a:t>1c Peas and Winter Squash</a:t>
            </a:r>
          </a:p>
          <a:p>
            <a:pPr lvl="2"/>
            <a:r>
              <a:rPr lang="en-US" dirty="0" smtClean="0"/>
              <a:t>1c Berries and Melons</a:t>
            </a:r>
          </a:p>
          <a:p>
            <a:pPr lvl="2"/>
            <a:r>
              <a:rPr lang="en-US" dirty="0" smtClean="0"/>
              <a:t>1 slice of most bread</a:t>
            </a:r>
          </a:p>
          <a:p>
            <a:pPr lvl="2"/>
            <a:r>
              <a:rPr lang="en-US" dirty="0" smtClean="0"/>
              <a:t>1 c milk</a:t>
            </a:r>
          </a:p>
          <a:p>
            <a:pPr lvl="2"/>
            <a:r>
              <a:rPr lang="en-US" dirty="0" smtClean="0"/>
              <a:t>1T of Jam, Honey, Sugar, Syrup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Carb</a:t>
            </a:r>
            <a:r>
              <a:rPr lang="en-US" dirty="0" smtClean="0"/>
              <a:t> guidelines +/- 5 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9800" y="3124200"/>
            <a:ext cx="3520440" cy="4525963"/>
          </a:xfrm>
        </p:spPr>
        <p:txBody>
          <a:bodyPr/>
          <a:lstStyle/>
          <a:p>
            <a:endParaRPr lang="en-US" b="1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152400" y="1600200"/>
          <a:ext cx="79248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/>
                <a:gridCol w="1320800"/>
                <a:gridCol w="1320800"/>
                <a:gridCol w="1320800"/>
                <a:gridCol w="1320800"/>
                <a:gridCol w="1320800"/>
              </a:tblGrid>
              <a:tr h="946076">
                <a:tc>
                  <a:txBody>
                    <a:bodyPr/>
                    <a:lstStyle/>
                    <a:p>
                      <a:r>
                        <a:rPr lang="en-US" dirty="0" smtClean="0"/>
                        <a:t>Breakfast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Snack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Lunch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Snack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Dinner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Snack</a:t>
                      </a:r>
                      <a:endParaRPr lang="en-US" dirty="0"/>
                    </a:p>
                  </a:txBody>
                  <a:tcPr/>
                </a:tc>
              </a:tr>
              <a:tr h="425524"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20-30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</a:t>
            </a:r>
            <a:r>
              <a:rPr lang="en-US" dirty="0" err="1" smtClean="0"/>
              <a:t>Carb</a:t>
            </a:r>
            <a:r>
              <a:rPr lang="en-US" dirty="0" smtClean="0"/>
              <a:t> foods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Protein, Fats, and Non-starchy Vegetable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2400" dirty="0" smtClean="0"/>
              <a:t>Protein: Helps you</a:t>
            </a:r>
          </a:p>
          <a:p>
            <a:pPr>
              <a:buNone/>
            </a:pPr>
            <a:r>
              <a:rPr lang="en-US" sz="2400" dirty="0" smtClean="0"/>
              <a:t>     feel fuller longer</a:t>
            </a:r>
          </a:p>
          <a:p>
            <a:r>
              <a:rPr lang="en-US" sz="2400" dirty="0" smtClean="0"/>
              <a:t>Fats: Slows down </a:t>
            </a:r>
          </a:p>
          <a:p>
            <a:pPr>
              <a:buNone/>
            </a:pPr>
            <a:r>
              <a:rPr lang="en-US" sz="2400" dirty="0" smtClean="0"/>
              <a:t>   stomach emptying</a:t>
            </a:r>
            <a:endParaRPr lang="en-US" sz="2400" dirty="0"/>
          </a:p>
        </p:txBody>
      </p:sp>
      <p:pic>
        <p:nvPicPr>
          <p:cNvPr id="4" name="Picture 3" descr="Best-Protein-Foods-1068x5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1" y="2286001"/>
            <a:ext cx="3594594" cy="1905000"/>
          </a:xfrm>
          <a:prstGeom prst="rect">
            <a:avLst/>
          </a:prstGeom>
        </p:spPr>
      </p:pic>
      <p:pic>
        <p:nvPicPr>
          <p:cNvPr id="5" name="Picture 4" descr="high-fat-foods-intro_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52800" y="3048000"/>
            <a:ext cx="2500313" cy="2500313"/>
          </a:xfrm>
          <a:prstGeom prst="rect">
            <a:avLst/>
          </a:prstGeom>
        </p:spPr>
      </p:pic>
      <p:pic>
        <p:nvPicPr>
          <p:cNvPr id="6" name="Picture 5" descr="veggi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57800" y="4724400"/>
            <a:ext cx="2895600" cy="1926891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Proteins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Poultry (Chicken, Turkey)</a:t>
            </a:r>
          </a:p>
          <a:p>
            <a:r>
              <a:rPr lang="en-US" dirty="0" smtClean="0"/>
              <a:t>Beef</a:t>
            </a:r>
          </a:p>
          <a:p>
            <a:r>
              <a:rPr lang="en-US" dirty="0" smtClean="0"/>
              <a:t>Pork</a:t>
            </a:r>
          </a:p>
          <a:p>
            <a:r>
              <a:rPr lang="en-US" dirty="0" smtClean="0"/>
              <a:t>Fish and Shellfish</a:t>
            </a:r>
          </a:p>
          <a:p>
            <a:r>
              <a:rPr lang="en-US" dirty="0" smtClean="0"/>
              <a:t>Game (Venison/Deer, buffalo, Elk, Duck, etc)</a:t>
            </a:r>
          </a:p>
          <a:p>
            <a:r>
              <a:rPr lang="en-US" dirty="0" smtClean="0"/>
              <a:t>Cheese</a:t>
            </a:r>
          </a:p>
          <a:p>
            <a:r>
              <a:rPr lang="en-US" dirty="0" smtClean="0"/>
              <a:t>Eggs (Fat in Yolk)</a:t>
            </a:r>
          </a:p>
          <a:p>
            <a:r>
              <a:rPr lang="en-US" dirty="0" smtClean="0"/>
              <a:t>Tofu</a:t>
            </a:r>
          </a:p>
          <a:p>
            <a:r>
              <a:rPr lang="en-US" dirty="0" smtClean="0"/>
              <a:t>Nuts and Nut Butter (High Fat)</a:t>
            </a:r>
          </a:p>
          <a:p>
            <a:endParaRPr lang="en-US" dirty="0" smtClean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Healthy (Monounsaturated)</a:t>
            </a:r>
          </a:p>
          <a:p>
            <a:pPr lvl="1"/>
            <a:r>
              <a:rPr lang="en-US" dirty="0" smtClean="0"/>
              <a:t>Avocado</a:t>
            </a:r>
          </a:p>
          <a:p>
            <a:pPr lvl="1"/>
            <a:r>
              <a:rPr lang="en-US" dirty="0" smtClean="0"/>
              <a:t>Olives</a:t>
            </a:r>
          </a:p>
          <a:p>
            <a:pPr lvl="1"/>
            <a:r>
              <a:rPr lang="en-US" dirty="0" smtClean="0"/>
              <a:t>Sesame Seeds</a:t>
            </a:r>
          </a:p>
          <a:p>
            <a:pPr lvl="1"/>
            <a:r>
              <a:rPr lang="en-US" dirty="0" smtClean="0"/>
              <a:t>Nuts</a:t>
            </a:r>
          </a:p>
          <a:p>
            <a:pPr lvl="2"/>
            <a:r>
              <a:rPr lang="en-US" dirty="0" smtClean="0"/>
              <a:t>Almond</a:t>
            </a:r>
          </a:p>
          <a:p>
            <a:pPr lvl="2"/>
            <a:r>
              <a:rPr lang="en-US" dirty="0" smtClean="0"/>
              <a:t>Cashew</a:t>
            </a:r>
          </a:p>
          <a:p>
            <a:pPr lvl="2"/>
            <a:r>
              <a:rPr lang="en-US" dirty="0" smtClean="0"/>
              <a:t>Peanuts</a:t>
            </a:r>
          </a:p>
          <a:p>
            <a:pPr lvl="2"/>
            <a:r>
              <a:rPr lang="en-US" dirty="0" smtClean="0"/>
              <a:t>Pecans </a:t>
            </a:r>
          </a:p>
          <a:p>
            <a:pPr lvl="1"/>
            <a:r>
              <a:rPr lang="en-US" dirty="0" smtClean="0"/>
              <a:t>Oil-</a:t>
            </a:r>
          </a:p>
          <a:p>
            <a:pPr lvl="2"/>
            <a:r>
              <a:rPr lang="en-US" dirty="0" smtClean="0"/>
              <a:t>Olive</a:t>
            </a:r>
          </a:p>
          <a:p>
            <a:pPr lvl="2"/>
            <a:r>
              <a:rPr lang="en-US" dirty="0" smtClean="0"/>
              <a:t>Peanut Oils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Fats (avoid if possible)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Polyunsaturated</a:t>
            </a:r>
          </a:p>
          <a:p>
            <a:pPr lvl="1"/>
            <a:r>
              <a:rPr lang="en-US" dirty="0" smtClean="0"/>
              <a:t>Nuts (Walnut)</a:t>
            </a:r>
          </a:p>
          <a:p>
            <a:pPr lvl="1"/>
            <a:r>
              <a:rPr lang="en-US" dirty="0" smtClean="0"/>
              <a:t>Seeds (Pumpkin, sunflower)</a:t>
            </a:r>
          </a:p>
          <a:p>
            <a:pPr lvl="1"/>
            <a:r>
              <a:rPr lang="en-US" dirty="0" smtClean="0"/>
              <a:t>Light Margarine</a:t>
            </a:r>
          </a:p>
          <a:p>
            <a:pPr lvl="1"/>
            <a:r>
              <a:rPr lang="en-US" dirty="0" smtClean="0"/>
              <a:t>Mayonnaise</a:t>
            </a:r>
          </a:p>
          <a:p>
            <a:pPr lvl="1"/>
            <a:r>
              <a:rPr lang="en-US" dirty="0" smtClean="0"/>
              <a:t>Miracle Whip</a:t>
            </a:r>
          </a:p>
          <a:p>
            <a:pPr lvl="1"/>
            <a:r>
              <a:rPr lang="en-US" dirty="0" smtClean="0"/>
              <a:t>Salad Dressing</a:t>
            </a:r>
          </a:p>
          <a:p>
            <a:pPr lvl="1"/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Saturated and Trans</a:t>
            </a:r>
          </a:p>
          <a:p>
            <a:pPr lvl="1"/>
            <a:r>
              <a:rPr lang="en-US" dirty="0" smtClean="0"/>
              <a:t>Bacon</a:t>
            </a:r>
          </a:p>
          <a:p>
            <a:pPr lvl="1"/>
            <a:r>
              <a:rPr lang="en-US" dirty="0" smtClean="0"/>
              <a:t>Butter</a:t>
            </a:r>
          </a:p>
          <a:p>
            <a:pPr lvl="1"/>
            <a:r>
              <a:rPr lang="en-US" dirty="0" smtClean="0"/>
              <a:t>Coconut</a:t>
            </a:r>
          </a:p>
          <a:p>
            <a:pPr lvl="1"/>
            <a:r>
              <a:rPr lang="en-US" dirty="0" smtClean="0"/>
              <a:t>Cream</a:t>
            </a:r>
          </a:p>
          <a:p>
            <a:pPr lvl="1"/>
            <a:r>
              <a:rPr lang="en-US" dirty="0" smtClean="0"/>
              <a:t>Cream cheese</a:t>
            </a:r>
          </a:p>
          <a:p>
            <a:pPr lvl="1"/>
            <a:r>
              <a:rPr lang="en-US" dirty="0" smtClean="0"/>
              <a:t>Sour Cream</a:t>
            </a:r>
          </a:p>
          <a:p>
            <a:pPr lvl="1"/>
            <a:r>
              <a:rPr lang="en-US" dirty="0" smtClean="0"/>
              <a:t>Margarine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Vegetables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are considered FREE CARBS </a:t>
            </a:r>
          </a:p>
          <a:p>
            <a:r>
              <a:rPr lang="en-US" dirty="0" smtClean="0"/>
              <a:t>EXCEPT:</a:t>
            </a:r>
          </a:p>
          <a:p>
            <a:pPr lvl="1"/>
            <a:r>
              <a:rPr lang="en-US" dirty="0" smtClean="0"/>
              <a:t>Potatoes (any variation backed, mashed, fries)</a:t>
            </a:r>
          </a:p>
          <a:p>
            <a:pPr lvl="1"/>
            <a:r>
              <a:rPr lang="en-US" dirty="0" smtClean="0"/>
              <a:t>sweet potatoes/yams </a:t>
            </a:r>
          </a:p>
          <a:p>
            <a:pPr lvl="1"/>
            <a:r>
              <a:rPr lang="en-US" dirty="0" smtClean="0"/>
              <a:t>leeks</a:t>
            </a:r>
          </a:p>
          <a:p>
            <a:pPr lvl="1"/>
            <a:r>
              <a:rPr lang="en-US" dirty="0" smtClean="0"/>
              <a:t>peas </a:t>
            </a:r>
          </a:p>
          <a:p>
            <a:pPr lvl="1"/>
            <a:r>
              <a:rPr lang="en-US" dirty="0" smtClean="0"/>
              <a:t>Corn</a:t>
            </a:r>
          </a:p>
          <a:p>
            <a:pPr lvl="1"/>
            <a:r>
              <a:rPr lang="en-US" dirty="0" smtClean="0"/>
              <a:t>Winter Squashes (Butternut, acorn)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ealthy_plate_sans_tex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304800"/>
            <a:ext cx="6347607" cy="6365743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Free Drinks and food			 (5 </a:t>
            </a:r>
            <a:r>
              <a:rPr lang="en-US" dirty="0" err="1" smtClean="0"/>
              <a:t>carb</a:t>
            </a:r>
            <a:r>
              <a:rPr lang="en-US" dirty="0" smtClean="0"/>
              <a:t> or less)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Carbonated or mineral water</a:t>
            </a:r>
          </a:p>
          <a:p>
            <a:r>
              <a:rPr lang="en-US" dirty="0" smtClean="0"/>
              <a:t>Club Soda</a:t>
            </a:r>
          </a:p>
          <a:p>
            <a:r>
              <a:rPr lang="en-US" dirty="0" smtClean="0"/>
              <a:t>Sugar Free drink mixes, soft drinks</a:t>
            </a:r>
          </a:p>
          <a:p>
            <a:r>
              <a:rPr lang="en-US" dirty="0" smtClean="0"/>
              <a:t>Coffee (only 1 c due to caffeine)</a:t>
            </a:r>
          </a:p>
          <a:p>
            <a:r>
              <a:rPr lang="en-US" dirty="0" smtClean="0"/>
              <a:t>Tea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Condiments</a:t>
            </a:r>
          </a:p>
          <a:p>
            <a:pPr lvl="1"/>
            <a:r>
              <a:rPr lang="en-US" dirty="0" smtClean="0"/>
              <a:t>Ketchup (1T)</a:t>
            </a:r>
          </a:p>
          <a:p>
            <a:pPr lvl="1"/>
            <a:r>
              <a:rPr lang="en-US" dirty="0" smtClean="0"/>
              <a:t>Mustard</a:t>
            </a:r>
          </a:p>
          <a:p>
            <a:pPr lvl="1"/>
            <a:r>
              <a:rPr lang="en-US" dirty="0" smtClean="0"/>
              <a:t>Taco Sauce</a:t>
            </a:r>
          </a:p>
          <a:p>
            <a:pPr lvl="1"/>
            <a:r>
              <a:rPr lang="en-US" dirty="0" smtClean="0"/>
              <a:t>Vinegar</a:t>
            </a:r>
          </a:p>
          <a:p>
            <a:pPr lvl="1"/>
            <a:r>
              <a:rPr lang="en-US" dirty="0" smtClean="0"/>
              <a:t>Dill Pickles</a:t>
            </a:r>
          </a:p>
          <a:p>
            <a:pPr lvl="1"/>
            <a:r>
              <a:rPr lang="en-US" dirty="0" smtClean="0"/>
              <a:t>Soy Sauce</a:t>
            </a:r>
          </a:p>
          <a:p>
            <a:pPr lvl="1"/>
            <a:r>
              <a:rPr lang="en-US" dirty="0" smtClean="0"/>
              <a:t>Hot pepper sauce (Tabasco, </a:t>
            </a:r>
            <a:r>
              <a:rPr lang="en-US" dirty="0" err="1" smtClean="0"/>
              <a:t>Chalula</a:t>
            </a:r>
            <a:r>
              <a:rPr lang="en-US" dirty="0" smtClean="0"/>
              <a:t>, etc)</a:t>
            </a:r>
          </a:p>
          <a:p>
            <a:pPr lvl="1"/>
            <a:r>
              <a:rPr lang="en-US" dirty="0" smtClean="0"/>
              <a:t>Worcestershire Sauce</a:t>
            </a:r>
          </a:p>
          <a:p>
            <a:pPr lvl="1"/>
            <a:r>
              <a:rPr lang="en-US" dirty="0" smtClean="0"/>
              <a:t>Seasonings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Dietary Helps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Avoid sweets</a:t>
            </a:r>
          </a:p>
          <a:p>
            <a:pPr lvl="1"/>
            <a:r>
              <a:rPr lang="en-US" dirty="0" smtClean="0"/>
              <a:t>Sugar, corn syrup, fructose, honey, sucrose, glucose, molasses, dextrose</a:t>
            </a:r>
          </a:p>
          <a:p>
            <a:r>
              <a:rPr lang="en-US" dirty="0" smtClean="0"/>
              <a:t>Avoid highly processed foods</a:t>
            </a:r>
          </a:p>
          <a:p>
            <a:pPr lvl="1"/>
            <a:r>
              <a:rPr lang="en-US" dirty="0" smtClean="0"/>
              <a:t>Rapid raise in blood sugar and high in bad fats</a:t>
            </a:r>
          </a:p>
          <a:p>
            <a:r>
              <a:rPr lang="en-US" dirty="0" smtClean="0"/>
              <a:t>Eat small meals</a:t>
            </a:r>
          </a:p>
          <a:p>
            <a:r>
              <a:rPr lang="en-US" dirty="0" smtClean="0"/>
              <a:t>Eat a small breakfast</a:t>
            </a:r>
          </a:p>
          <a:p>
            <a:pPr lvl="1"/>
            <a:r>
              <a:rPr lang="en-US" dirty="0" smtClean="0"/>
              <a:t>Avoid fruit, juice, milk, yogurt, and processed cereal/oatmeal</a:t>
            </a:r>
          </a:p>
          <a:p>
            <a:r>
              <a:rPr lang="en-US" dirty="0" smtClean="0"/>
              <a:t>Eat free foods (celery, broccoli, cauliflower, lettuce, asparagus, tomatoes, etc)</a:t>
            </a:r>
          </a:p>
          <a:p>
            <a:r>
              <a:rPr lang="en-US" dirty="0" smtClean="0"/>
              <a:t>Avoid low and non-fat foods (added sugars)</a:t>
            </a:r>
          </a:p>
          <a:p>
            <a:r>
              <a:rPr lang="en-US" dirty="0" smtClean="0"/>
              <a:t>Avoid artificial sweeteners</a:t>
            </a:r>
          </a:p>
          <a:p>
            <a:pPr lvl="1"/>
            <a:r>
              <a:rPr lang="en-US" dirty="0" smtClean="0"/>
              <a:t>Aspartame effects not well understood.</a:t>
            </a:r>
          </a:p>
          <a:p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smtClean="0"/>
              <a:t>Plate Method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457200" y="838200"/>
          <a:ext cx="7315200" cy="5852160"/>
        </p:xfrm>
        <a:graphic>
          <a:graphicData uri="http://schemas.openxmlformats.org/presentationml/2006/ole">
            <p:oleObj spid="_x0000_s1026" name="Acrobat Document" r:id="rId3" imgW="3429025" imgH="2743220" progId="AcroExch.Document.DC">
              <p:embed/>
            </p:oleObj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 smtClean="0"/>
              <a:t>Handy Help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914400" y="1295400"/>
          <a:ext cx="6781800" cy="5425440"/>
        </p:xfrm>
        <a:graphic>
          <a:graphicData uri="http://schemas.openxmlformats.org/presentationml/2006/ole">
            <p:oleObj spid="_x0000_s2050" name="Acrobat Document" r:id="rId3" imgW="3429025" imgH="2743220" progId="AcroExch.Document.DC">
              <p:embed/>
            </p:oleObj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en-US" dirty="0" err="1" smtClean="0"/>
              <a:t>Carb</a:t>
            </a:r>
            <a:r>
              <a:rPr lang="en-US" dirty="0" smtClean="0"/>
              <a:t> Choices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ph idx="1"/>
          </p:nvPr>
        </p:nvGraphicFramePr>
        <p:xfrm>
          <a:off x="228600" y="228600"/>
          <a:ext cx="7696200" cy="6156960"/>
        </p:xfrm>
        <a:graphic>
          <a:graphicData uri="http://schemas.openxmlformats.org/presentationml/2006/ole">
            <p:oleObj spid="_x0000_s3074" name="Acrobat Document" r:id="rId3" imgW="3429025" imgH="2743220" progId="AcroExch.Document.DC">
              <p:embed/>
            </p:oleObj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Self monitoring of blood Glucose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Let’s Practice!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chemeClr val="accent2"/>
                </a:solidFill>
                <a:hlinkClick r:id="rId2"/>
              </a:rPr>
              <a:t>https://www.cdc.gov/diabetes/managing/eat-well.html</a:t>
            </a:r>
            <a:endParaRPr lang="en-US" sz="2800" dirty="0" smtClean="0">
              <a:solidFill>
                <a:schemeClr val="accent2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2">
                  <a:alpha val="0"/>
                </a:schemeClr>
              </a:solidFill>
            </a:endParaRPr>
          </a:p>
          <a:p>
            <a:r>
              <a:rPr lang="en-US" sz="2800" dirty="0" smtClean="0">
                <a:solidFill>
                  <a:schemeClr val="accent2"/>
                </a:solidFill>
                <a:hlinkClick r:id="rId3"/>
              </a:rPr>
              <a:t>http://www.lillydiabetes.com/_assets/pdf/ld90766_carbguide.pdf</a:t>
            </a:r>
            <a:endParaRPr lang="en-US" sz="2800" dirty="0" smtClean="0">
              <a:solidFill>
                <a:schemeClr val="accent2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2"/>
              </a:solidFill>
            </a:endParaRPr>
          </a:p>
          <a:p>
            <a:r>
              <a:rPr lang="en-US" sz="2800" dirty="0" smtClean="0">
                <a:solidFill>
                  <a:schemeClr val="accent2"/>
                </a:solidFill>
                <a:hlinkClick r:id="rId4"/>
              </a:rPr>
              <a:t>https://www1.nichd.nih.gov/publications/pubs/Documents/managing_gestational_diabetes.pdf</a:t>
            </a:r>
            <a:endParaRPr lang="en-US" sz="2800" dirty="0" smtClean="0">
              <a:solidFill>
                <a:schemeClr val="accent2"/>
              </a:solidFill>
            </a:endParaRPr>
          </a:p>
          <a:p>
            <a:r>
              <a:rPr lang="en-US" sz="2800" dirty="0" smtClean="0">
                <a:solidFill>
                  <a:schemeClr val="accent2"/>
                </a:solidFill>
              </a:rPr>
              <a:t>Sweet Success Express</a:t>
            </a:r>
          </a:p>
          <a:p>
            <a:r>
              <a:rPr lang="en-US" sz="2800" dirty="0" smtClean="0">
                <a:solidFill>
                  <a:schemeClr val="accent2"/>
                </a:solidFill>
              </a:rPr>
              <a:t>ACOG</a:t>
            </a:r>
          </a:p>
          <a:p>
            <a:pPr>
              <a:buNone/>
            </a:pPr>
            <a:endParaRPr lang="en-US" sz="2800" dirty="0" smtClean="0">
              <a:solidFill>
                <a:schemeClr val="accent2"/>
              </a:solidFill>
            </a:endParaRPr>
          </a:p>
          <a:p>
            <a:endParaRPr lang="en-US" sz="2800" dirty="0" smtClean="0">
              <a:solidFill>
                <a:schemeClr val="accent2"/>
              </a:solidFill>
            </a:endParaRPr>
          </a:p>
          <a:p>
            <a:pPr>
              <a:buNone/>
            </a:pPr>
            <a:endParaRPr lang="en-US" sz="2800" dirty="0" smtClean="0">
              <a:solidFill>
                <a:schemeClr val="accent2"/>
              </a:solidFill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648</TotalTime>
  <Words>1308</Words>
  <Application>Microsoft Office PowerPoint</Application>
  <PresentationFormat>On-screen Show (4:3)</PresentationFormat>
  <Paragraphs>284</Paragraphs>
  <Slides>39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Opulent</vt:lpstr>
      <vt:lpstr>Acrobat Document</vt:lpstr>
      <vt:lpstr>Gestational Diabetes</vt:lpstr>
      <vt:lpstr>What is Gestational Diabetes (GDM)?</vt:lpstr>
      <vt:lpstr>Insulin needs in pregnancy</vt:lpstr>
      <vt:lpstr>Slide 4</vt:lpstr>
      <vt:lpstr>Slide 5</vt:lpstr>
      <vt:lpstr> Risk Factors for GDM</vt:lpstr>
      <vt:lpstr>GDM and You</vt:lpstr>
      <vt:lpstr>Possible complications of GDM</vt:lpstr>
      <vt:lpstr>Treatment of GDM and prevention of problems</vt:lpstr>
      <vt:lpstr>Blood sugar monitoring</vt:lpstr>
      <vt:lpstr>TIPS</vt:lpstr>
      <vt:lpstr>Logging and reporting</vt:lpstr>
      <vt:lpstr>Slide 13</vt:lpstr>
      <vt:lpstr>Factors that Affect Blood Glucose</vt:lpstr>
      <vt:lpstr>Medical Nutrition Therapy</vt:lpstr>
      <vt:lpstr>Carb guidelines +/- 5 grams</vt:lpstr>
      <vt:lpstr>Exercise </vt:lpstr>
      <vt:lpstr>Medication management</vt:lpstr>
      <vt:lpstr>Prenatal care</vt:lpstr>
      <vt:lpstr>Labor and delivery</vt:lpstr>
      <vt:lpstr>Risk  and Prevention of diabetes</vt:lpstr>
      <vt:lpstr>May experience some weight loss with lifestyle changes then weight should stabilize</vt:lpstr>
      <vt:lpstr>Slide 23</vt:lpstr>
      <vt:lpstr>Carbohydrate  Counting</vt:lpstr>
      <vt:lpstr>Carbohydrate Servings</vt:lpstr>
      <vt:lpstr>Carb guidelines +/- 5 grams</vt:lpstr>
      <vt:lpstr>Non-Carb foods</vt:lpstr>
      <vt:lpstr>Proteins</vt:lpstr>
      <vt:lpstr>Fats</vt:lpstr>
      <vt:lpstr>Fats (avoid if possible)</vt:lpstr>
      <vt:lpstr>Vegetables</vt:lpstr>
      <vt:lpstr>Slide 32</vt:lpstr>
      <vt:lpstr>Free Drinks and food    (5 carb or less)</vt:lpstr>
      <vt:lpstr>Dietary Helps</vt:lpstr>
      <vt:lpstr>Plate Method</vt:lpstr>
      <vt:lpstr>Handy Help</vt:lpstr>
      <vt:lpstr>Carb Choices</vt:lpstr>
      <vt:lpstr>Self monitoring of blood Glucose</vt:lpstr>
      <vt:lpstr>Resources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Gestational Diabetes</dc:title>
  <dc:creator>trowberry</dc:creator>
  <cp:lastModifiedBy>trowberry</cp:lastModifiedBy>
  <cp:revision>99</cp:revision>
  <dcterms:created xsi:type="dcterms:W3CDTF">2018-05-03T17:52:06Z</dcterms:created>
  <dcterms:modified xsi:type="dcterms:W3CDTF">2018-10-19T18:38:00Z</dcterms:modified>
</cp:coreProperties>
</file>